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Light"/>
          <a:ea typeface="Helvetica Neue Light"/>
          <a:cs typeface="Helvetica Neue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9"/>
          </a:solidFill>
        </a:fill>
      </a:tcStyle>
    </a:wholeTbl>
    <a:band2H>
      <a:tcTxStyle b="def" i="def"/>
      <a:tcStyle>
        <a:tcBdr/>
        <a:fill>
          <a:solidFill>
            <a:srgbClr val="E9EC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Light"/>
          <a:ea typeface="Helvetica Neue Light"/>
          <a:cs typeface="Helvetica Neue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DED8"/>
          </a:solidFill>
        </a:fill>
      </a:tcStyle>
    </a:wholeTbl>
    <a:band2H>
      <a:tcTxStyle b="def" i="def"/>
      <a:tcStyle>
        <a:tcBdr/>
        <a:fill>
          <a:solidFill>
            <a:srgbClr val="F2EF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2D6"/>
          </a:solidFill>
        </a:fill>
      </a:tcStyle>
    </a:wholeTbl>
    <a:band2H>
      <a:tcTxStyle b="def" i="def"/>
      <a:tcStyle>
        <a:tcBdr/>
        <a:fill>
          <a:solidFill>
            <a:srgbClr val="EAEA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Light"/>
          <a:ea typeface="Helvetica Neue Light"/>
          <a:cs typeface="Helvetica Neue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Light"/>
          <a:ea typeface="Helvetica Neue Light"/>
          <a:cs typeface="Helvetica Neue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Neue Light"/>
          <a:ea typeface="Helvetica Neue Light"/>
          <a:cs typeface="Helvetica Neue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2" name="Line"/>
          <p:cNvSpPr/>
          <p:nvPr/>
        </p:nvSpPr>
        <p:spPr>
          <a:xfrm>
            <a:off x="571499" y="4749800"/>
            <a:ext cx="11868096" cy="129"/>
          </a:xfrm>
          <a:prstGeom prst="line">
            <a:avLst/>
          </a:prstGeom>
          <a:ln w="12700">
            <a:solidFill>
              <a:srgbClr val="9A9A9A"/>
            </a:solidFill>
            <a:miter lim="400000"/>
          </a:ln>
        </p:spPr>
        <p:txBody>
          <a:bodyPr lIns="45718" tIns="45718" rIns="45718" bIns="45718"/>
          <a:lstStyle/>
          <a:p>
            <a:pPr/>
          </a:p>
        </p:txBody>
      </p:sp>
      <p:sp>
        <p:nvSpPr>
          <p:cNvPr id="13" name="Title Text"/>
          <p:cNvSpPr txBox="1"/>
          <p:nvPr>
            <p:ph type="title"/>
          </p:nvPr>
        </p:nvSpPr>
        <p:spPr>
          <a:xfrm>
            <a:off x="571500" y="1320800"/>
            <a:ext cx="11861800" cy="3175000"/>
          </a:xfrm>
          <a:prstGeom prst="rect">
            <a:avLst/>
          </a:prstGeom>
        </p:spPr>
        <p:txBody>
          <a:bodyPr/>
          <a:lstStyle/>
          <a:p>
            <a:pPr/>
            <a:r>
              <a:t>Title Text</a:t>
            </a:r>
          </a:p>
        </p:txBody>
      </p:sp>
      <p:sp>
        <p:nvSpPr>
          <p:cNvPr id="14" name="Body Level One…"/>
          <p:cNvSpPr txBox="1"/>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1" name="Body Level One…"/>
          <p:cNvSpPr txBox="1"/>
          <p:nvPr>
            <p:ph type="body" sz="quarter" idx="1"/>
          </p:nvPr>
        </p:nvSpPr>
        <p:spPr>
          <a:xfrm>
            <a:off x="1270000" y="6362700"/>
            <a:ext cx="10464800" cy="498422"/>
          </a:xfrm>
          <a:prstGeom prst="rect">
            <a:avLst/>
          </a:prstGeom>
        </p:spPr>
        <p:txBody>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vl2pPr marL="7874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2pPr>
            <a:lvl3pPr marL="12446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3pPr>
            <a:lvl4pPr marL="17018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4pPr>
            <a:lvl5pPr marL="21590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5pPr>
          </a:lstStyle>
          <a:p>
            <a:pPr/>
            <a:r>
              <a:t>Body Level One</a:t>
            </a:r>
          </a:p>
          <a:p>
            <a:pPr lvl="1"/>
            <a:r>
              <a:t>Body Level Two</a:t>
            </a:r>
          </a:p>
          <a:p>
            <a:pPr lvl="2"/>
            <a:r>
              <a:t>Body Level Three</a:t>
            </a:r>
          </a:p>
          <a:p>
            <a:pPr lvl="3"/>
            <a:r>
              <a:t>Body Level Four</a:t>
            </a:r>
          </a:p>
          <a:p>
            <a:pPr lvl="4"/>
            <a:r>
              <a:t>Body Level Five</a:t>
            </a:r>
          </a:p>
        </p:txBody>
      </p:sp>
      <p:sp>
        <p:nvSpPr>
          <p:cNvPr id="102" name="“Type a quote here.”"/>
          <p:cNvSpPr txBox="1"/>
          <p:nvPr>
            <p:ph type="body" sz="quarter" idx="13"/>
          </p:nvPr>
        </p:nvSpPr>
        <p:spPr>
          <a:xfrm>
            <a:off x="1270000" y="4292600"/>
            <a:ext cx="10464800" cy="711200"/>
          </a:xfrm>
          <a:prstGeom prst="rect">
            <a:avLst/>
          </a:prstGeom>
        </p:spPr>
        <p:txBody>
          <a:bodyPr anchor="ctr"/>
          <a:lstStyle/>
          <a:p>
            <a:pPr marL="0" indent="0" algn="ctr" defTabSz="457200">
              <a:spcBef>
                <a:spcPts val="2400"/>
              </a:spcBef>
              <a:buSzTx/>
              <a:buFontTx/>
              <a:buNone/>
              <a:defRPr sz="4000"/>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0"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2" name="Line"/>
          <p:cNvSpPr/>
          <p:nvPr/>
        </p:nvSpPr>
        <p:spPr>
          <a:xfrm>
            <a:off x="7543799" y="7975599"/>
            <a:ext cx="3" cy="1422530"/>
          </a:xfrm>
          <a:prstGeom prst="line">
            <a:avLst/>
          </a:prstGeom>
          <a:ln w="12700">
            <a:solidFill>
              <a:srgbClr val="9A9A9A"/>
            </a:solidFill>
            <a:miter lim="400000"/>
          </a:ln>
        </p:spPr>
        <p:txBody>
          <a:bodyPr lIns="45718" tIns="45718" rIns="45718" bIns="45718"/>
          <a:lstStyle/>
          <a:p>
            <a:pPr/>
          </a:p>
        </p:txBody>
      </p:sp>
      <p:sp>
        <p:nvSpPr>
          <p:cNvPr id="23" name="Image"/>
          <p:cNvSpPr/>
          <p:nvPr>
            <p:ph type="pic" idx="13"/>
          </p:nvPr>
        </p:nvSpPr>
        <p:spPr>
          <a:xfrm>
            <a:off x="0" y="0"/>
            <a:ext cx="13004800" cy="7594600"/>
          </a:xfrm>
          <a:prstGeom prst="rect">
            <a:avLst/>
          </a:prstGeom>
        </p:spPr>
        <p:txBody>
          <a:bodyPr lIns="91439" tIns="45719" rIns="91439" bIns="45719">
            <a:noAutofit/>
          </a:bodyPr>
          <a:lstStyle/>
          <a:p>
            <a:pPr/>
          </a:p>
        </p:txBody>
      </p:sp>
      <p:sp>
        <p:nvSpPr>
          <p:cNvPr id="24" name="Title Text"/>
          <p:cNvSpPr txBox="1"/>
          <p:nvPr>
            <p:ph type="title"/>
          </p:nvPr>
        </p:nvSpPr>
        <p:spPr>
          <a:xfrm>
            <a:off x="1409700" y="7785100"/>
            <a:ext cx="5791200" cy="1701800"/>
          </a:xfrm>
          <a:prstGeom prst="rect">
            <a:avLst/>
          </a:prstGeom>
        </p:spPr>
        <p:txBody>
          <a:bodyPr anchor="ctr"/>
          <a:lstStyle>
            <a:lvl1pPr algn="r"/>
          </a:lstStyle>
          <a:p>
            <a:pPr/>
            <a:r>
              <a:t>Title Text</a:t>
            </a:r>
          </a:p>
        </p:txBody>
      </p:sp>
      <p:sp>
        <p:nvSpPr>
          <p:cNvPr id="25" name="Body Level One…"/>
          <p:cNvSpPr txBox="1"/>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571500" y="3289300"/>
            <a:ext cx="11861800" cy="3175000"/>
          </a:xfrm>
          <a:prstGeom prst="rect">
            <a:avLst/>
          </a:prstGeom>
        </p:spPr>
        <p:txBody>
          <a:bodyPr anchor="ct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1" name="Line"/>
          <p:cNvSpPr/>
          <p:nvPr/>
        </p:nvSpPr>
        <p:spPr>
          <a:xfrm>
            <a:off x="571500" y="4864099"/>
            <a:ext cx="5334477" cy="59"/>
          </a:xfrm>
          <a:prstGeom prst="line">
            <a:avLst/>
          </a:prstGeom>
          <a:ln w="12700">
            <a:solidFill>
              <a:srgbClr val="9A9A9A"/>
            </a:solidFill>
            <a:miter lim="400000"/>
          </a:ln>
        </p:spPr>
        <p:txBody>
          <a:bodyPr lIns="45718" tIns="45718" rIns="45718" bIns="45718"/>
          <a:lstStyle/>
          <a:p>
            <a:pPr/>
          </a:p>
        </p:txBody>
      </p:sp>
      <p:sp>
        <p:nvSpPr>
          <p:cNvPr id="42" name="Image"/>
          <p:cNvSpPr/>
          <p:nvPr>
            <p:ph type="pic" idx="13"/>
          </p:nvPr>
        </p:nvSpPr>
        <p:spPr>
          <a:xfrm>
            <a:off x="6502400" y="0"/>
            <a:ext cx="6502400" cy="9753600"/>
          </a:xfrm>
          <a:prstGeom prst="rect">
            <a:avLst/>
          </a:prstGeom>
        </p:spPr>
        <p:txBody>
          <a:bodyPr lIns="91439" tIns="45719" rIns="91439" bIns="45719">
            <a:noAutofit/>
          </a:bodyPr>
          <a:lstStyle/>
          <a:p>
            <a:pPr/>
          </a:p>
        </p:txBody>
      </p:sp>
      <p:sp>
        <p:nvSpPr>
          <p:cNvPr id="43" name="Title Text"/>
          <p:cNvSpPr txBox="1"/>
          <p:nvPr>
            <p:ph type="title"/>
          </p:nvPr>
        </p:nvSpPr>
        <p:spPr>
          <a:xfrm>
            <a:off x="571500" y="1435100"/>
            <a:ext cx="5334000" cy="3175000"/>
          </a:xfrm>
          <a:prstGeom prst="rect">
            <a:avLst/>
          </a:prstGeom>
        </p:spPr>
        <p:txBody>
          <a:bodyPr/>
          <a:lstStyle/>
          <a:p>
            <a:pPr/>
            <a:r>
              <a:t>Title Text</a:t>
            </a:r>
          </a:p>
        </p:txBody>
      </p:sp>
      <p:sp>
        <p:nvSpPr>
          <p:cNvPr id="44" name="Body Level One…"/>
          <p:cNvSpPr txBox="1"/>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9" name="Line"/>
          <p:cNvSpPr/>
          <p:nvPr/>
        </p:nvSpPr>
        <p:spPr>
          <a:xfrm>
            <a:off x="571500" y="1968499"/>
            <a:ext cx="5073394" cy="135"/>
          </a:xfrm>
          <a:prstGeom prst="line">
            <a:avLst/>
          </a:prstGeom>
          <a:ln w="12700">
            <a:solidFill>
              <a:srgbClr val="9A9A9A"/>
            </a:solidFill>
            <a:miter lim="400000"/>
          </a:ln>
        </p:spPr>
        <p:txBody>
          <a:bodyPr lIns="45718" tIns="45718" rIns="45718" bIns="45718"/>
          <a:lstStyle/>
          <a:p>
            <a:pPr/>
          </a:p>
        </p:txBody>
      </p:sp>
      <p:sp>
        <p:nvSpPr>
          <p:cNvPr id="70" name="Image"/>
          <p:cNvSpPr/>
          <p:nvPr>
            <p:ph type="pic" idx="13"/>
          </p:nvPr>
        </p:nvSpPr>
        <p:spPr>
          <a:xfrm>
            <a:off x="6502400" y="0"/>
            <a:ext cx="6502400" cy="9753600"/>
          </a:xfrm>
          <a:prstGeom prst="rect">
            <a:avLst/>
          </a:prstGeom>
        </p:spPr>
        <p:txBody>
          <a:bodyPr lIns="91439" tIns="45719" rIns="91439" bIns="45719">
            <a:noAutofit/>
          </a:bodyPr>
          <a:lstStyle/>
          <a:p>
            <a:pPr/>
          </a:p>
        </p:txBody>
      </p:sp>
      <p:sp>
        <p:nvSpPr>
          <p:cNvPr id="71" name="Title Text"/>
          <p:cNvSpPr txBox="1"/>
          <p:nvPr>
            <p:ph type="title"/>
          </p:nvPr>
        </p:nvSpPr>
        <p:spPr>
          <a:xfrm>
            <a:off x="571500" y="330200"/>
            <a:ext cx="5080000" cy="1397000"/>
          </a:xfrm>
          <a:prstGeom prst="rect">
            <a:avLst/>
          </a:prstGeom>
        </p:spPr>
        <p:txBody>
          <a:bodyPr/>
          <a:lstStyle/>
          <a:p>
            <a:pPr/>
            <a:r>
              <a:t>Title Text</a:t>
            </a:r>
          </a:p>
        </p:txBody>
      </p:sp>
      <p:sp>
        <p:nvSpPr>
          <p:cNvPr id="72" name="Body Level One…"/>
          <p:cNvSpPr txBox="1"/>
          <p:nvPr>
            <p:ph type="body" sz="half" idx="1"/>
          </p:nvPr>
        </p:nvSpPr>
        <p:spPr>
          <a:xfrm>
            <a:off x="571500" y="2222500"/>
            <a:ext cx="5080000" cy="6667500"/>
          </a:xfrm>
          <a:prstGeom prst="rect">
            <a:avLst/>
          </a:prstGeom>
        </p:spPr>
        <p:txBody>
          <a:bodyPr/>
          <a:lstStyle>
            <a:lvl1pPr marL="330200" indent="-330200">
              <a:spcBef>
                <a:spcPts val="3000"/>
              </a:spcBef>
              <a:defRPr sz="2600">
                <a:latin typeface="+mn-lt"/>
                <a:ea typeface="+mn-ea"/>
                <a:cs typeface="+mn-cs"/>
                <a:sym typeface="Helvetica Neue"/>
              </a:defRPr>
            </a:lvl1pPr>
            <a:lvl2pPr marL="660400" indent="-330200">
              <a:spcBef>
                <a:spcPts val="3000"/>
              </a:spcBef>
              <a:defRPr sz="2600">
                <a:latin typeface="+mn-lt"/>
                <a:ea typeface="+mn-ea"/>
                <a:cs typeface="+mn-cs"/>
                <a:sym typeface="Helvetica Neue"/>
              </a:defRPr>
            </a:lvl2pPr>
            <a:lvl3pPr marL="990600" indent="-330200">
              <a:spcBef>
                <a:spcPts val="3000"/>
              </a:spcBef>
              <a:defRPr sz="2600">
                <a:latin typeface="+mn-lt"/>
                <a:ea typeface="+mn-ea"/>
                <a:cs typeface="+mn-cs"/>
                <a:sym typeface="Helvetica Neue"/>
              </a:defRPr>
            </a:lvl3pPr>
            <a:lvl4pPr marL="1320800" indent="-330200">
              <a:spcBef>
                <a:spcPts val="3000"/>
              </a:spcBef>
              <a:defRPr sz="2600">
                <a:latin typeface="+mn-lt"/>
                <a:ea typeface="+mn-ea"/>
                <a:cs typeface="+mn-cs"/>
                <a:sym typeface="Helvetica Neue"/>
              </a:defRPr>
            </a:lvl4pPr>
            <a:lvl5pPr marL="1651000" indent="-330200">
              <a:spcBef>
                <a:spcPts val="3000"/>
              </a:spcBef>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3" name="Slide Number"/>
          <p:cNvSpPr txBox="1"/>
          <p:nvPr>
            <p:ph type="sldNum" sz="quarter" idx="2"/>
          </p:nvPr>
        </p:nvSpPr>
        <p:spPr>
          <a:xfrm>
            <a:off x="510743" y="9199778"/>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0" name="Body Level One…"/>
          <p:cNvSpPr txBox="1"/>
          <p:nvPr>
            <p:ph type="body" idx="1"/>
          </p:nvPr>
        </p:nvSpPr>
        <p:spPr>
          <a:xfrm>
            <a:off x="889000" y="889000"/>
            <a:ext cx="11214100" cy="79629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8" name="Line"/>
          <p:cNvSpPr/>
          <p:nvPr/>
        </p:nvSpPr>
        <p:spPr>
          <a:xfrm flipH="1">
            <a:off x="9055097" y="507999"/>
            <a:ext cx="129" cy="7975633"/>
          </a:xfrm>
          <a:prstGeom prst="line">
            <a:avLst/>
          </a:prstGeom>
          <a:ln w="12700">
            <a:solidFill>
              <a:srgbClr val="9A9A9A"/>
            </a:solidFill>
            <a:miter lim="400000"/>
          </a:ln>
        </p:spPr>
        <p:txBody>
          <a:bodyPr lIns="45718" tIns="45718" rIns="45718" bIns="45718"/>
          <a:lstStyle/>
          <a:p>
            <a:pPr/>
          </a:p>
        </p:txBody>
      </p:sp>
      <p:sp>
        <p:nvSpPr>
          <p:cNvPr id="89" name="Line"/>
          <p:cNvSpPr/>
          <p:nvPr/>
        </p:nvSpPr>
        <p:spPr>
          <a:xfrm>
            <a:off x="9055096" y="4464049"/>
            <a:ext cx="3448504" cy="61"/>
          </a:xfrm>
          <a:prstGeom prst="line">
            <a:avLst/>
          </a:prstGeom>
          <a:ln w="12700">
            <a:solidFill>
              <a:srgbClr val="9A9A9A"/>
            </a:solidFill>
            <a:miter lim="400000"/>
          </a:ln>
        </p:spPr>
        <p:txBody>
          <a:bodyPr lIns="45718" tIns="45718" rIns="45718" bIns="45718"/>
          <a:lstStyle/>
          <a:p>
            <a:pPr/>
          </a:p>
        </p:txBody>
      </p:sp>
      <p:sp>
        <p:nvSpPr>
          <p:cNvPr id="90" name="Image"/>
          <p:cNvSpPr/>
          <p:nvPr>
            <p:ph type="pic" sz="quarter" idx="13"/>
          </p:nvPr>
        </p:nvSpPr>
        <p:spPr>
          <a:xfrm>
            <a:off x="9220200" y="4622800"/>
            <a:ext cx="3276600" cy="3860800"/>
          </a:xfrm>
          <a:prstGeom prst="rect">
            <a:avLst/>
          </a:prstGeom>
        </p:spPr>
        <p:txBody>
          <a:bodyPr lIns="91439" tIns="45719" rIns="91439" bIns="45719">
            <a:noAutofit/>
          </a:bodyPr>
          <a:lstStyle/>
          <a:p>
            <a:pPr/>
          </a:p>
        </p:txBody>
      </p:sp>
      <p:sp>
        <p:nvSpPr>
          <p:cNvPr id="91" name="Image"/>
          <p:cNvSpPr/>
          <p:nvPr>
            <p:ph type="pic" sz="quarter" idx="14"/>
          </p:nvPr>
        </p:nvSpPr>
        <p:spPr>
          <a:xfrm>
            <a:off x="9220200" y="508000"/>
            <a:ext cx="3276600" cy="3797300"/>
          </a:xfrm>
          <a:prstGeom prst="rect">
            <a:avLst/>
          </a:prstGeom>
        </p:spPr>
        <p:txBody>
          <a:bodyPr lIns="91439" tIns="45719" rIns="91439" bIns="45719">
            <a:noAutofit/>
          </a:bodyPr>
          <a:lstStyle/>
          <a:p>
            <a:pPr/>
          </a:p>
        </p:txBody>
      </p:sp>
      <p:sp>
        <p:nvSpPr>
          <p:cNvPr id="92" name="Image"/>
          <p:cNvSpPr/>
          <p:nvPr>
            <p:ph type="pic" idx="15"/>
          </p:nvPr>
        </p:nvSpPr>
        <p:spPr>
          <a:xfrm>
            <a:off x="520700" y="508000"/>
            <a:ext cx="8369300" cy="79756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571500" y="1968500"/>
            <a:ext cx="11868107" cy="129"/>
          </a:xfrm>
          <a:prstGeom prst="line">
            <a:avLst/>
          </a:prstGeom>
          <a:ln w="12700">
            <a:solidFill>
              <a:srgbClr val="9A9A9A"/>
            </a:solidFill>
            <a:miter lim="400000"/>
          </a:ln>
        </p:spPr>
        <p:txBody>
          <a:bodyPr lIns="45718" tIns="45718" rIns="45718" bIns="45718"/>
          <a:lstStyle/>
          <a:p>
            <a:pPr/>
          </a:p>
        </p:txBody>
      </p:sp>
      <p:sp>
        <p:nvSpPr>
          <p:cNvPr id="3" name="Title Text"/>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4" name="Body Level One…"/>
          <p:cNvSpPr txBox="1"/>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268200" y="9199778"/>
            <a:ext cx="312015" cy="299822"/>
          </a:xfrm>
          <a:prstGeom prst="rect">
            <a:avLst/>
          </a:prstGeom>
          <a:ln w="12700">
            <a:miter lim="400000"/>
          </a:ln>
        </p:spPr>
        <p:txBody>
          <a:bodyPr wrap="none" lIns="50800" tIns="50800" rIns="50800" bIns="50800" anchor="b">
            <a:spAutoFit/>
          </a:bodyPr>
          <a:lstStyle>
            <a:lvl1pPr algn="r">
              <a:defRPr sz="1400">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1pPr>
      <a:lvl2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2pPr>
      <a:lvl3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3pPr>
      <a:lvl4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4pPr>
      <a:lvl5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5pPr>
      <a:lvl6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6pPr>
      <a:lvl7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7pPr>
      <a:lvl8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8pPr>
      <a:lvl9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cs.utexas.edu/~pstone/Courses/394Rspring13/resources/mcrave.pdf" TargetMode="External"/><Relationship Id="rId3" Type="http://schemas.openxmlformats.org/officeDocument/2006/relationships/hyperlink" Target="https://www.lysator.liu.se/~gunnar/gtp/gtp2-spec-draft2.pdf"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 Id="rId3" Type="http://schemas.openxmlformats.org/officeDocument/2006/relationships/image" Target="../media/image2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Individual study 2019fall at CGI lab"/>
          <p:cNvSpPr txBox="1"/>
          <p:nvPr>
            <p:ph type="ctrTitle"/>
          </p:nvPr>
        </p:nvSpPr>
        <p:spPr>
          <a:prstGeom prst="rect">
            <a:avLst/>
          </a:prstGeom>
        </p:spPr>
        <p:txBody>
          <a:bodyPr/>
          <a:lstStyle/>
          <a:p>
            <a:pPr/>
            <a:r>
              <a:t>Individual study 2019fall at CGI lab</a:t>
            </a:r>
          </a:p>
        </p:txBody>
      </p:sp>
      <p:sp>
        <p:nvSpPr>
          <p:cNvPr id="128" name="0712238 林彥彤"/>
          <p:cNvSpPr txBox="1"/>
          <p:nvPr>
            <p:ph type="subTitle" sz="quarter" idx="1"/>
          </p:nvPr>
        </p:nvSpPr>
        <p:spPr>
          <a:prstGeom prst="rect">
            <a:avLst/>
          </a:prstGeom>
        </p:spPr>
        <p:txBody>
          <a:bodyPr/>
          <a:lstStyle/>
          <a:p>
            <a:pPr/>
            <a:r>
              <a:t>0712238 林彥彤</a:t>
            </a:r>
          </a:p>
        </p:txBody>
      </p:sp>
      <p:sp>
        <p:nvSpPr>
          <p:cNvPr id="129" name="Slide Number"/>
          <p:cNvSpPr txBox="1"/>
          <p:nvPr>
            <p:ph type="sldNum" sz="quarter" idx="4294967295"/>
          </p:nvPr>
        </p:nvSpPr>
        <p:spPr>
          <a:xfrm>
            <a:off x="12367055" y="9199777"/>
            <a:ext cx="213158"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Q score function"/>
          <p:cNvSpPr txBox="1"/>
          <p:nvPr>
            <p:ph type="title"/>
          </p:nvPr>
        </p:nvSpPr>
        <p:spPr>
          <a:prstGeom prst="rect">
            <a:avLst/>
          </a:prstGeom>
        </p:spPr>
        <p:txBody>
          <a:bodyPr/>
          <a:lstStyle/>
          <a:p>
            <a:pPr/>
            <a:r>
              <a:t>Q score function</a:t>
            </a:r>
          </a:p>
        </p:txBody>
      </p:sp>
      <p:sp>
        <p:nvSpPr>
          <p:cNvPr id="174"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5" name="Image" descr="Image"/>
          <p:cNvPicPr>
            <a:picLocks noChangeAspect="1"/>
          </p:cNvPicPr>
          <p:nvPr/>
        </p:nvPicPr>
        <p:blipFill>
          <a:blip r:embed="rId2">
            <a:extLst/>
          </a:blip>
          <a:stretch>
            <a:fillRect/>
          </a:stretch>
        </p:blipFill>
        <p:spPr>
          <a:xfrm>
            <a:off x="1749921" y="3276300"/>
            <a:ext cx="8916797" cy="431983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Experiments"/>
          <p:cNvSpPr txBox="1"/>
          <p:nvPr>
            <p:ph type="title"/>
          </p:nvPr>
        </p:nvSpPr>
        <p:spPr>
          <a:prstGeom prst="rect">
            <a:avLst/>
          </a:prstGeom>
        </p:spPr>
        <p:txBody>
          <a:bodyPr/>
          <a:lstStyle/>
          <a:p>
            <a:pPr/>
            <a:r>
              <a:t>Experiments</a:t>
            </a:r>
          </a:p>
        </p:txBody>
      </p:sp>
      <p:sp>
        <p:nvSpPr>
          <p:cNvPr id="178" name="There were some unrecorded intermediate experiments…"/>
          <p:cNvSpPr txBox="1"/>
          <p:nvPr>
            <p:ph type="body" idx="1"/>
          </p:nvPr>
        </p:nvSpPr>
        <p:spPr>
          <a:prstGeom prst="rect">
            <a:avLst/>
          </a:prstGeom>
        </p:spPr>
        <p:txBody>
          <a:bodyPr/>
          <a:lstStyle/>
          <a:p>
            <a:pPr marL="425194" indent="-425194" defTabSz="543305">
              <a:spcBef>
                <a:spcPts val="3900"/>
              </a:spcBef>
              <a:defRPr sz="3300"/>
            </a:pPr>
            <a:r>
              <a:t>There were some unrecorded intermediate experiments</a:t>
            </a:r>
          </a:p>
          <a:p>
            <a:pPr marL="425194" indent="-425194" defTabSz="543305">
              <a:spcBef>
                <a:spcPts val="3900"/>
              </a:spcBef>
              <a:defRPr sz="3300"/>
            </a:pPr>
            <a:r>
              <a:t>Versions of eznogo(1.0(no rave)-x.x-7.0(final))</a:t>
            </a:r>
          </a:p>
          <a:p>
            <a:pPr marL="425194" indent="-425194" defTabSz="543305">
              <a:spcBef>
                <a:spcPts val="3900"/>
              </a:spcBef>
              <a:defRPr sz="3300"/>
            </a:pPr>
            <a:r>
              <a:t>When a change is make, would compare it to the last version and  hahanogo with same simulation count, and check the moves to see if bad move happens</a:t>
            </a:r>
          </a:p>
          <a:p>
            <a:pPr marL="425194" indent="-425194" defTabSz="543305">
              <a:spcBef>
                <a:spcPts val="3900"/>
              </a:spcBef>
              <a:defRPr sz="3300"/>
            </a:pPr>
            <a:r>
              <a:t>Should do more systematically and record the processor</a:t>
            </a:r>
          </a:p>
          <a:p>
            <a:pPr marL="425194" indent="-425194" defTabSz="543305">
              <a:spcBef>
                <a:spcPts val="3900"/>
              </a:spcBef>
              <a:defRPr sz="3300"/>
            </a:pPr>
            <a:r>
              <a:t>May want to use python script to do it </a:t>
            </a:r>
          </a:p>
          <a:p>
            <a:pPr marL="425194" indent="-425194" defTabSz="543305">
              <a:spcBef>
                <a:spcPts val="3900"/>
              </a:spcBef>
              <a:defRPr sz="3300"/>
            </a:pPr>
            <a:r>
              <a:t>Parallelization may be required in zero</a:t>
            </a:r>
          </a:p>
        </p:txBody>
      </p:sp>
      <p:sp>
        <p:nvSpPr>
          <p:cNvPr id="179"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Experiments"/>
          <p:cNvSpPr txBox="1"/>
          <p:nvPr>
            <p:ph type="title"/>
          </p:nvPr>
        </p:nvSpPr>
        <p:spPr>
          <a:prstGeom prst="rect">
            <a:avLst/>
          </a:prstGeom>
        </p:spPr>
        <p:txBody>
          <a:bodyPr/>
          <a:lstStyle/>
          <a:p>
            <a:pPr/>
            <a:r>
              <a:t>Experiments</a:t>
            </a:r>
          </a:p>
        </p:txBody>
      </p:sp>
      <p:sp>
        <p:nvSpPr>
          <p:cNvPr id="182" name="Different  Q value formula =&gt; win+ravewin/cnt+ravecnt…"/>
          <p:cNvSpPr txBox="1"/>
          <p:nvPr>
            <p:ph type="body" idx="1"/>
          </p:nvPr>
        </p:nvSpPr>
        <p:spPr>
          <a:prstGeom prst="rect">
            <a:avLst/>
          </a:prstGeom>
        </p:spPr>
        <p:txBody>
          <a:bodyPr/>
          <a:lstStyle/>
          <a:p>
            <a:pPr marL="452627" indent="-452627" defTabSz="578358">
              <a:spcBef>
                <a:spcPts val="4100"/>
              </a:spcBef>
              <a:defRPr sz="3500"/>
            </a:pPr>
            <a:r>
              <a:t>Different  Q value formula =&gt; </a:t>
            </a:r>
            <a:r>
              <a:rPr b="1">
                <a:latin typeface="+mn-lt"/>
                <a:ea typeface="+mn-ea"/>
                <a:cs typeface="+mn-cs"/>
                <a:sym typeface="Helvetica Neue"/>
              </a:rPr>
              <a:t>win+ravewin/cnt+ravecnt</a:t>
            </a:r>
            <a:endParaRPr b="1">
              <a:latin typeface="+mn-lt"/>
              <a:ea typeface="+mn-ea"/>
              <a:cs typeface="+mn-cs"/>
              <a:sym typeface="Helvetica Neue"/>
            </a:endParaRPr>
          </a:p>
          <a:p>
            <a:pPr marL="452627" indent="-452627" defTabSz="578358">
              <a:spcBef>
                <a:spcPts val="4100"/>
              </a:spcBef>
              <a:defRPr sz="3500"/>
            </a:pPr>
            <a:r>
              <a:t>Try some Cuct =&gt;</a:t>
            </a:r>
            <a:r>
              <a:rPr b="1">
                <a:latin typeface="+mn-lt"/>
                <a:ea typeface="+mn-ea"/>
                <a:cs typeface="+mn-cs"/>
                <a:sym typeface="Helvetica Neue"/>
              </a:rPr>
              <a:t> 0.25</a:t>
            </a:r>
            <a:endParaRPr b="1">
              <a:latin typeface="+mn-lt"/>
              <a:ea typeface="+mn-ea"/>
              <a:cs typeface="+mn-cs"/>
              <a:sym typeface="Helvetica Neue"/>
            </a:endParaRPr>
          </a:p>
          <a:p>
            <a:pPr marL="452627" indent="-452627" defTabSz="578358">
              <a:spcBef>
                <a:spcPts val="4100"/>
              </a:spcBef>
              <a:defRPr sz="3500"/>
            </a:pPr>
            <a:r>
              <a:t>INFQ vs </a:t>
            </a:r>
            <a:r>
              <a:rPr b="1">
                <a:latin typeface="+mn-lt"/>
                <a:ea typeface="+mn-ea"/>
                <a:cs typeface="+mn-cs"/>
                <a:sym typeface="Helvetica Neue"/>
              </a:rPr>
              <a:t>no INFQ</a:t>
            </a:r>
            <a:r>
              <a:t> (infinite Q value assign to BASENUM node, i.e. explore at least once)</a:t>
            </a:r>
          </a:p>
          <a:p>
            <a:pPr marL="452627" indent="-452627" defTabSz="578358">
              <a:spcBef>
                <a:spcPts val="4100"/>
              </a:spcBef>
              <a:defRPr sz="3500"/>
            </a:pPr>
            <a:r>
              <a:t>Rave update by </a:t>
            </a:r>
            <a:r>
              <a:rPr b="1">
                <a:latin typeface="+mn-lt"/>
                <a:ea typeface="+mn-ea"/>
                <a:cs typeface="+mn-cs"/>
                <a:sym typeface="Helvetica Neue"/>
              </a:rPr>
              <a:t>all path nodes</a:t>
            </a:r>
            <a:r>
              <a:t> or only subtree nodes</a:t>
            </a:r>
          </a:p>
          <a:p>
            <a:pPr marL="452627" indent="-452627" defTabSz="578358">
              <a:spcBef>
                <a:spcPts val="4100"/>
              </a:spcBef>
              <a:defRPr sz="3500"/>
            </a:pPr>
            <a:r>
              <a:t>Expand on visit or on </a:t>
            </a:r>
            <a:r>
              <a:rPr b="1">
                <a:latin typeface="+mn-lt"/>
                <a:ea typeface="+mn-ea"/>
                <a:cs typeface="+mn-cs"/>
                <a:sym typeface="Helvetica Neue"/>
              </a:rPr>
              <a:t>second visit</a:t>
            </a:r>
            <a:endParaRPr b="1">
              <a:latin typeface="+mn-lt"/>
              <a:ea typeface="+mn-ea"/>
              <a:cs typeface="+mn-cs"/>
              <a:sym typeface="Helvetica Neue"/>
            </a:endParaRPr>
          </a:p>
          <a:p>
            <a:pPr marL="452627" indent="-452627" defTabSz="578358">
              <a:spcBef>
                <a:spcPts val="4100"/>
              </a:spcBef>
              <a:defRPr sz="3500"/>
            </a:pPr>
            <a:r>
              <a:t>etc. </a:t>
            </a:r>
          </a:p>
        </p:txBody>
      </p:sp>
      <p:sp>
        <p:nvSpPr>
          <p:cNvPr id="183"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Overall “RAVE value heavy” and “less Exploration” is better"/>
          <p:cNvSpPr txBox="1"/>
          <p:nvPr/>
        </p:nvSpPr>
        <p:spPr>
          <a:xfrm>
            <a:off x="2882446" y="8126452"/>
            <a:ext cx="9610443" cy="12095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Overall “</a:t>
            </a:r>
            <a:r>
              <a:rPr b="1">
                <a:latin typeface="+mn-lt"/>
                <a:ea typeface="+mn-ea"/>
                <a:cs typeface="+mn-cs"/>
                <a:sym typeface="Helvetica Neue"/>
              </a:rPr>
              <a:t>RAVE value heavy</a:t>
            </a:r>
            <a:r>
              <a:t>” and “</a:t>
            </a:r>
            <a:r>
              <a:rPr b="1">
                <a:latin typeface="+mn-lt"/>
                <a:ea typeface="+mn-ea"/>
                <a:cs typeface="+mn-cs"/>
                <a:sym typeface="Helvetica Neue"/>
              </a:rPr>
              <a:t>less Exploration</a:t>
            </a:r>
            <a:r>
              <a:t>” is better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2">
            <a:extLst/>
          </a:blip>
          <a:stretch>
            <a:fillRect/>
          </a:stretch>
        </p:blipFill>
        <p:spPr>
          <a:xfrm>
            <a:off x="6889067" y="2275627"/>
            <a:ext cx="4392918" cy="4566896"/>
          </a:xfrm>
          <a:prstGeom prst="rect">
            <a:avLst/>
          </a:prstGeom>
          <a:ln w="12700">
            <a:miter lim="400000"/>
          </a:ln>
        </p:spPr>
      </p:pic>
      <p:pic>
        <p:nvPicPr>
          <p:cNvPr id="187" name="Image" descr="Image"/>
          <p:cNvPicPr>
            <a:picLocks noChangeAspect="1"/>
          </p:cNvPicPr>
          <p:nvPr/>
        </p:nvPicPr>
        <p:blipFill>
          <a:blip r:embed="rId3">
            <a:extLst/>
          </a:blip>
          <a:stretch>
            <a:fillRect/>
          </a:stretch>
        </p:blipFill>
        <p:spPr>
          <a:xfrm>
            <a:off x="6834792" y="7105650"/>
            <a:ext cx="4711702" cy="292100"/>
          </a:xfrm>
          <a:prstGeom prst="rect">
            <a:avLst/>
          </a:prstGeom>
          <a:ln w="12700">
            <a:miter lim="400000"/>
          </a:ln>
        </p:spPr>
      </p:pic>
      <p:pic>
        <p:nvPicPr>
          <p:cNvPr id="188" name="Image" descr="Image"/>
          <p:cNvPicPr>
            <a:picLocks noChangeAspect="1"/>
          </p:cNvPicPr>
          <p:nvPr/>
        </p:nvPicPr>
        <p:blipFill>
          <a:blip r:embed="rId4">
            <a:extLst/>
          </a:blip>
          <a:stretch>
            <a:fillRect/>
          </a:stretch>
        </p:blipFill>
        <p:spPr>
          <a:xfrm>
            <a:off x="416324" y="2226936"/>
            <a:ext cx="6027212" cy="2997748"/>
          </a:xfrm>
          <a:prstGeom prst="rect">
            <a:avLst/>
          </a:prstGeom>
          <a:ln w="12700">
            <a:miter lim="400000"/>
          </a:ln>
        </p:spPr>
      </p:pic>
      <p:sp>
        <p:nvSpPr>
          <p:cNvPr id="189" name="Experiments"/>
          <p:cNvSpPr txBox="1"/>
          <p:nvPr>
            <p:ph type="title"/>
          </p:nvPr>
        </p:nvSpPr>
        <p:spPr>
          <a:prstGeom prst="rect">
            <a:avLst/>
          </a:prstGeom>
        </p:spPr>
        <p:txBody>
          <a:bodyPr/>
          <a:lstStyle/>
          <a:p>
            <a:pPr/>
            <a:r>
              <a:t>Experiments</a:t>
            </a:r>
          </a:p>
        </p:txBody>
      </p:sp>
      <p:pic>
        <p:nvPicPr>
          <p:cNvPr id="190" name="Image" descr="Image"/>
          <p:cNvPicPr>
            <a:picLocks noChangeAspect="1"/>
          </p:cNvPicPr>
          <p:nvPr/>
        </p:nvPicPr>
        <p:blipFill>
          <a:blip r:embed="rId5">
            <a:extLst/>
          </a:blip>
          <a:stretch>
            <a:fillRect/>
          </a:stretch>
        </p:blipFill>
        <p:spPr>
          <a:xfrm>
            <a:off x="416324" y="5245100"/>
            <a:ext cx="6027342" cy="1066787"/>
          </a:xfrm>
          <a:prstGeom prst="rect">
            <a:avLst/>
          </a:prstGeom>
          <a:ln w="12700">
            <a:miter lim="400000"/>
          </a:ln>
        </p:spPr>
      </p:pic>
      <p:sp>
        <p:nvSpPr>
          <p:cNvPr id="191"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2" name="Image" descr="Image"/>
          <p:cNvPicPr>
            <a:picLocks noChangeAspect="1"/>
          </p:cNvPicPr>
          <p:nvPr/>
        </p:nvPicPr>
        <p:blipFill>
          <a:blip r:embed="rId6">
            <a:extLst/>
          </a:blip>
          <a:stretch>
            <a:fillRect/>
          </a:stretch>
        </p:blipFill>
        <p:spPr>
          <a:xfrm>
            <a:off x="848187" y="6709061"/>
            <a:ext cx="4858686" cy="2253677"/>
          </a:xfrm>
          <a:prstGeom prst="rect">
            <a:avLst/>
          </a:prstGeom>
          <a:ln w="12700">
            <a:miter lim="400000"/>
          </a:ln>
        </p:spPr>
      </p:pic>
      <p:pic>
        <p:nvPicPr>
          <p:cNvPr id="193" name="Image" descr="Image"/>
          <p:cNvPicPr>
            <a:picLocks noChangeAspect="1"/>
          </p:cNvPicPr>
          <p:nvPr/>
        </p:nvPicPr>
        <p:blipFill>
          <a:blip r:embed="rId7">
            <a:extLst/>
          </a:blip>
          <a:stretch>
            <a:fillRect/>
          </a:stretch>
        </p:blipFill>
        <p:spPr>
          <a:xfrm>
            <a:off x="6628075" y="7893050"/>
            <a:ext cx="4914902" cy="95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Joseki(eznogo vs hahanogo at 50k simulation)"/>
          <p:cNvSpPr txBox="1"/>
          <p:nvPr>
            <p:ph type="title"/>
          </p:nvPr>
        </p:nvSpPr>
        <p:spPr>
          <a:prstGeom prst="rect">
            <a:avLst/>
          </a:prstGeom>
        </p:spPr>
        <p:txBody>
          <a:bodyPr/>
          <a:lstStyle/>
          <a:p>
            <a:pPr/>
            <a:r>
              <a:t>Joseki(eznogo vs hahanogo at 50k simulation)</a:t>
            </a:r>
          </a:p>
        </p:txBody>
      </p:sp>
      <p:sp>
        <p:nvSpPr>
          <p:cNvPr id="196"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7" name="Image" descr="Image"/>
          <p:cNvPicPr>
            <a:picLocks noChangeAspect="1"/>
          </p:cNvPicPr>
          <p:nvPr/>
        </p:nvPicPr>
        <p:blipFill>
          <a:blip r:embed="rId2">
            <a:extLst/>
          </a:blip>
          <a:stretch>
            <a:fillRect/>
          </a:stretch>
        </p:blipFill>
        <p:spPr>
          <a:xfrm>
            <a:off x="1787591" y="2209928"/>
            <a:ext cx="3565460" cy="3812490"/>
          </a:xfrm>
          <a:prstGeom prst="rect">
            <a:avLst/>
          </a:prstGeom>
          <a:ln w="12700">
            <a:miter lim="400000"/>
          </a:ln>
        </p:spPr>
      </p:pic>
      <p:pic>
        <p:nvPicPr>
          <p:cNvPr id="198" name="Image" descr="Image"/>
          <p:cNvPicPr>
            <a:picLocks noChangeAspect="1"/>
          </p:cNvPicPr>
          <p:nvPr/>
        </p:nvPicPr>
        <p:blipFill>
          <a:blip r:embed="rId3">
            <a:extLst/>
          </a:blip>
          <a:stretch>
            <a:fillRect/>
          </a:stretch>
        </p:blipFill>
        <p:spPr>
          <a:xfrm>
            <a:off x="6287337" y="2121028"/>
            <a:ext cx="3618224" cy="3812490"/>
          </a:xfrm>
          <a:prstGeom prst="rect">
            <a:avLst/>
          </a:prstGeom>
          <a:ln w="12700">
            <a:miter lim="400000"/>
          </a:ln>
        </p:spPr>
      </p:pic>
      <p:pic>
        <p:nvPicPr>
          <p:cNvPr id="199" name="Image" descr="Image"/>
          <p:cNvPicPr>
            <a:picLocks noChangeAspect="1"/>
          </p:cNvPicPr>
          <p:nvPr/>
        </p:nvPicPr>
        <p:blipFill>
          <a:blip r:embed="rId4">
            <a:extLst/>
          </a:blip>
          <a:stretch>
            <a:fillRect/>
          </a:stretch>
        </p:blipFill>
        <p:spPr>
          <a:xfrm>
            <a:off x="2324937" y="6125688"/>
            <a:ext cx="3047163" cy="3164362"/>
          </a:xfrm>
          <a:prstGeom prst="rect">
            <a:avLst/>
          </a:prstGeom>
          <a:ln w="12700">
            <a:miter lim="400000"/>
          </a:ln>
        </p:spPr>
      </p:pic>
      <p:sp>
        <p:nvSpPr>
          <p:cNvPr id="200" name="Result : B+R at 57th move"/>
          <p:cNvSpPr txBox="1"/>
          <p:nvPr/>
        </p:nvSpPr>
        <p:spPr>
          <a:xfrm>
            <a:off x="5841694" y="7244599"/>
            <a:ext cx="5334611"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Result : B+R at 57th move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References"/>
          <p:cNvSpPr txBox="1"/>
          <p:nvPr>
            <p:ph type="title"/>
          </p:nvPr>
        </p:nvSpPr>
        <p:spPr>
          <a:prstGeom prst="rect">
            <a:avLst/>
          </a:prstGeom>
        </p:spPr>
        <p:txBody>
          <a:bodyPr/>
          <a:lstStyle/>
          <a:p>
            <a:pPr/>
            <a:r>
              <a:t>References</a:t>
            </a:r>
          </a:p>
        </p:txBody>
      </p:sp>
      <p:sp>
        <p:nvSpPr>
          <p:cNvPr id="203" name="mcts-rave algorithm : http://www.cs.utexas.edu/~pstone/Courses/394Rspring13/resources/mcrave.pdf…"/>
          <p:cNvSpPr txBox="1"/>
          <p:nvPr>
            <p:ph type="body" idx="1"/>
          </p:nvPr>
        </p:nvSpPr>
        <p:spPr>
          <a:prstGeom prst="rect">
            <a:avLst/>
          </a:prstGeom>
        </p:spPr>
        <p:txBody>
          <a:bodyPr/>
          <a:lstStyle/>
          <a:p>
            <a:pPr/>
            <a:r>
              <a:t>mcts-rave algorithm : </a:t>
            </a:r>
            <a:r>
              <a:rPr u="sng">
                <a:solidFill>
                  <a:srgbClr val="0000FF"/>
                </a:solidFill>
                <a:uFill>
                  <a:solidFill>
                    <a:srgbClr val="0000FF"/>
                  </a:solidFill>
                </a:uFill>
                <a:hlinkClick r:id="rId2" invalidUrl="" action="" tgtFrame="" tooltip="" history="1" highlightClick="0" endSnd="0"/>
              </a:rPr>
              <a:t>http://www.cs.utexas.edu/~pstone/Courses/394Rspring13/resources/mcrave.pdf</a:t>
            </a:r>
          </a:p>
          <a:p>
            <a:pPr/>
            <a:r>
              <a:t>gogui download : http://gogui.sourceforge.net/</a:t>
            </a:r>
          </a:p>
          <a:p>
            <a:pPr/>
            <a:r>
              <a:t>gtp2 documentations : </a:t>
            </a:r>
            <a:r>
              <a:rPr u="sng">
                <a:solidFill>
                  <a:srgbClr val="0000FF"/>
                </a:solidFill>
                <a:uFill>
                  <a:solidFill>
                    <a:srgbClr val="0000FF"/>
                  </a:solidFill>
                </a:uFill>
                <a:hlinkClick r:id="rId3" invalidUrl="" action="" tgtFrame="" tooltip="" history="1" highlightClick="0" endSnd="0"/>
              </a:rPr>
              <a:t>https://www.lysator.liu.se/~gunnar/gtp/gtp2-spec-draft2.pdf</a:t>
            </a:r>
          </a:p>
          <a:p>
            <a:pPr/>
            <a:r>
              <a:t>hahanogo</a:t>
            </a:r>
          </a:p>
        </p:txBody>
      </p:sp>
      <p:sp>
        <p:nvSpPr>
          <p:cNvPr id="204"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Deep learning"/>
          <p:cNvSpPr txBox="1"/>
          <p:nvPr>
            <p:ph type="title"/>
          </p:nvPr>
        </p:nvSpPr>
        <p:spPr>
          <a:prstGeom prst="rect">
            <a:avLst/>
          </a:prstGeom>
        </p:spPr>
        <p:txBody>
          <a:bodyPr/>
          <a:lstStyle/>
          <a:p>
            <a:pPr/>
            <a:r>
              <a:t>Deep learning</a:t>
            </a:r>
          </a:p>
        </p:txBody>
      </p:sp>
      <p:sp>
        <p:nvSpPr>
          <p:cNvPr id="207" name="A feed forward network “from scratch”…"/>
          <p:cNvSpPr txBox="1"/>
          <p:nvPr>
            <p:ph type="body" idx="1"/>
          </p:nvPr>
        </p:nvSpPr>
        <p:spPr>
          <a:xfrm>
            <a:off x="571499" y="2222500"/>
            <a:ext cx="8686604" cy="6667500"/>
          </a:xfrm>
          <a:prstGeom prst="rect">
            <a:avLst/>
          </a:prstGeom>
        </p:spPr>
        <p:txBody>
          <a:bodyPr/>
          <a:lstStyle/>
          <a:p>
            <a:pPr/>
            <a:r>
              <a:t>A feed forward network “from scratch”</a:t>
            </a:r>
          </a:p>
          <a:p>
            <a:pPr/>
            <a:r>
              <a:t>CNN models</a:t>
            </a:r>
          </a:p>
          <a:p>
            <a:pPr/>
            <a:r>
              <a:t>RNN models </a:t>
            </a:r>
          </a:p>
          <a:p>
            <a:pPr/>
            <a:r>
              <a:t>Duckie Bot(with supervised learning)</a:t>
            </a:r>
          </a:p>
          <a:p>
            <a:pPr/>
            <a:r>
              <a:t>Get familiar with deep learning model design and validating process for implementing model for alpha zero</a:t>
            </a:r>
          </a:p>
        </p:txBody>
      </p:sp>
      <p:sp>
        <p:nvSpPr>
          <p:cNvPr id="208" name="Slide Number"/>
          <p:cNvSpPr txBox="1"/>
          <p:nvPr>
            <p:ph type="sldNum" sz="quarter" idx="4294967295"/>
          </p:nvPr>
        </p:nvSpPr>
        <p:spPr>
          <a:xfrm>
            <a:off x="510743" y="9199777"/>
            <a:ext cx="312014" cy="299823"/>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2">
            <a:extLst/>
          </a:blip>
          <a:stretch>
            <a:fillRect/>
          </a:stretch>
        </p:blipFill>
        <p:spPr>
          <a:xfrm>
            <a:off x="812800" y="831850"/>
            <a:ext cx="5403697" cy="3680579"/>
          </a:xfrm>
          <a:prstGeom prst="rect">
            <a:avLst/>
          </a:prstGeom>
          <a:ln w="12700">
            <a:miter lim="400000"/>
          </a:ln>
        </p:spPr>
      </p:pic>
      <p:pic>
        <p:nvPicPr>
          <p:cNvPr id="211" name="Image" descr="Image"/>
          <p:cNvPicPr>
            <a:picLocks noChangeAspect="1"/>
          </p:cNvPicPr>
          <p:nvPr/>
        </p:nvPicPr>
        <p:blipFill>
          <a:blip r:embed="rId3">
            <a:extLst/>
          </a:blip>
          <a:stretch>
            <a:fillRect/>
          </a:stretch>
        </p:blipFill>
        <p:spPr>
          <a:xfrm>
            <a:off x="1624730" y="5340649"/>
            <a:ext cx="9546399" cy="3135680"/>
          </a:xfrm>
          <a:prstGeom prst="rect">
            <a:avLst/>
          </a:prstGeom>
          <a:ln w="12700">
            <a:miter lim="400000"/>
          </a:ln>
        </p:spPr>
      </p:pic>
      <p:sp>
        <p:nvSpPr>
          <p:cNvPr id="212"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Image" descr="Image"/>
          <p:cNvPicPr>
            <a:picLocks noChangeAspect="1"/>
          </p:cNvPicPr>
          <p:nvPr/>
        </p:nvPicPr>
        <p:blipFill>
          <a:blip r:embed="rId2">
            <a:extLst/>
          </a:blip>
          <a:stretch>
            <a:fillRect/>
          </a:stretch>
        </p:blipFill>
        <p:spPr>
          <a:xfrm>
            <a:off x="809874" y="2463165"/>
            <a:ext cx="5971928" cy="4401185"/>
          </a:xfrm>
          <a:prstGeom prst="rect">
            <a:avLst/>
          </a:prstGeom>
          <a:ln w="12700">
            <a:miter lim="400000"/>
          </a:ln>
        </p:spPr>
      </p:pic>
      <p:pic>
        <p:nvPicPr>
          <p:cNvPr id="216" name="Image" descr="Image"/>
          <p:cNvPicPr>
            <a:picLocks noChangeAspect="1"/>
          </p:cNvPicPr>
          <p:nvPr/>
        </p:nvPicPr>
        <p:blipFill>
          <a:blip r:embed="rId3">
            <a:extLst/>
          </a:blip>
          <a:stretch>
            <a:fillRect/>
          </a:stretch>
        </p:blipFill>
        <p:spPr>
          <a:xfrm>
            <a:off x="6983979" y="1945189"/>
            <a:ext cx="5411222" cy="607486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2">
            <a:extLst/>
          </a:blip>
          <a:stretch>
            <a:fillRect/>
          </a:stretch>
        </p:blipFill>
        <p:spPr>
          <a:xfrm>
            <a:off x="1536700" y="1079500"/>
            <a:ext cx="5500574" cy="5336727"/>
          </a:xfrm>
          <a:prstGeom prst="rect">
            <a:avLst/>
          </a:prstGeom>
          <a:ln w="12700">
            <a:miter lim="400000"/>
          </a:ln>
        </p:spPr>
      </p:pic>
      <p:pic>
        <p:nvPicPr>
          <p:cNvPr id="219" name="Image" descr="Image"/>
          <p:cNvPicPr>
            <a:picLocks noChangeAspect="1"/>
          </p:cNvPicPr>
          <p:nvPr/>
        </p:nvPicPr>
        <p:blipFill>
          <a:blip r:embed="rId3">
            <a:extLst/>
          </a:blip>
          <a:stretch>
            <a:fillRect/>
          </a:stretch>
        </p:blipFill>
        <p:spPr>
          <a:xfrm>
            <a:off x="2584450" y="6521450"/>
            <a:ext cx="7835900" cy="2095500"/>
          </a:xfrm>
          <a:prstGeom prst="rect">
            <a:avLst/>
          </a:prstGeom>
          <a:ln w="12700">
            <a:miter lim="400000"/>
          </a:ln>
        </p:spPr>
      </p:pic>
      <p:pic>
        <p:nvPicPr>
          <p:cNvPr id="220" name="Image" descr="Image"/>
          <p:cNvPicPr>
            <a:picLocks noChangeAspect="1"/>
          </p:cNvPicPr>
          <p:nvPr/>
        </p:nvPicPr>
        <p:blipFill>
          <a:blip r:embed="rId4">
            <a:extLst/>
          </a:blip>
          <a:stretch>
            <a:fillRect/>
          </a:stretch>
        </p:blipFill>
        <p:spPr>
          <a:xfrm>
            <a:off x="6699680" y="1745736"/>
            <a:ext cx="5644721" cy="3759714"/>
          </a:xfrm>
          <a:prstGeom prst="rect">
            <a:avLst/>
          </a:prstGeom>
          <a:ln w="12700">
            <a:miter lim="400000"/>
          </a:ln>
        </p:spPr>
      </p:pic>
      <p:sp>
        <p:nvSpPr>
          <p:cNvPr id="221"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Works related this semester"/>
          <p:cNvSpPr txBox="1"/>
          <p:nvPr>
            <p:ph type="title"/>
          </p:nvPr>
        </p:nvSpPr>
        <p:spPr>
          <a:prstGeom prst="rect">
            <a:avLst/>
          </a:prstGeom>
        </p:spPr>
        <p:txBody>
          <a:bodyPr/>
          <a:lstStyle/>
          <a:p>
            <a:pPr/>
            <a:r>
              <a:t>Works related this semester</a:t>
            </a:r>
          </a:p>
        </p:txBody>
      </p:sp>
      <p:sp>
        <p:nvSpPr>
          <p:cNvPr id="132" name="Implement a no go program based on MCTS with RAVE(EazyNoGo)…"/>
          <p:cNvSpPr txBox="1"/>
          <p:nvPr>
            <p:ph type="body" idx="1"/>
          </p:nvPr>
        </p:nvSpPr>
        <p:spPr>
          <a:prstGeom prst="rect">
            <a:avLst/>
          </a:prstGeom>
        </p:spPr>
        <p:txBody>
          <a:bodyPr/>
          <a:lstStyle/>
          <a:p>
            <a:pPr/>
            <a:r>
              <a:t>Implement a no go program based on MCTS with RAVE(EazyNoGo)</a:t>
            </a:r>
          </a:p>
          <a:p>
            <a:pPr/>
            <a:r>
              <a:t>Take Deep Learning course and learn about building and validating models</a:t>
            </a:r>
          </a:p>
          <a:p>
            <a:pPr/>
            <a:r>
              <a:t>Write a efficient block go game board program</a:t>
            </a:r>
          </a:p>
        </p:txBody>
      </p:sp>
      <p:sp>
        <p:nvSpPr>
          <p:cNvPr id="133" name="Slide Number"/>
          <p:cNvSpPr txBox="1"/>
          <p:nvPr>
            <p:ph type="sldNum" sz="quarter" idx="4294967295"/>
          </p:nvPr>
        </p:nvSpPr>
        <p:spPr>
          <a:xfrm>
            <a:off x="12367055" y="9199777"/>
            <a:ext cx="213158"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Block Go Board"/>
          <p:cNvSpPr txBox="1"/>
          <p:nvPr>
            <p:ph type="title"/>
          </p:nvPr>
        </p:nvSpPr>
        <p:spPr>
          <a:prstGeom prst="rect">
            <a:avLst/>
          </a:prstGeom>
        </p:spPr>
        <p:txBody>
          <a:bodyPr/>
          <a:lstStyle/>
          <a:p>
            <a:pPr/>
            <a:r>
              <a:t>Block Go Board</a:t>
            </a:r>
          </a:p>
        </p:txBody>
      </p:sp>
      <p:sp>
        <p:nvSpPr>
          <p:cNvPr id="224" name="Model the “blocks”…"/>
          <p:cNvSpPr txBox="1"/>
          <p:nvPr>
            <p:ph type="body" sz="half" idx="1"/>
          </p:nvPr>
        </p:nvSpPr>
        <p:spPr>
          <a:xfrm>
            <a:off x="571500" y="2222500"/>
            <a:ext cx="5517654" cy="6667500"/>
          </a:xfrm>
          <a:prstGeom prst="rect">
            <a:avLst/>
          </a:prstGeom>
        </p:spPr>
        <p:txBody>
          <a:bodyPr/>
          <a:lstStyle/>
          <a:p>
            <a:pPr/>
            <a:r>
              <a:t>Model the “blocks”</a:t>
            </a:r>
          </a:p>
          <a:p>
            <a:pPr/>
            <a:r>
              <a:t>Check all action validity efficiently（valid contact points*4*20）</a:t>
            </a:r>
          </a:p>
          <a:p>
            <a:pPr/>
            <a:r>
              <a:t>Calculate the territory efficiently(4*169+2*169)</a:t>
            </a:r>
          </a:p>
          <a:p>
            <a:pPr/>
            <a:r>
              <a:t>A random simulation can be done almost on click</a:t>
            </a:r>
          </a:p>
          <a:p>
            <a:pPr/>
            <a:r>
              <a:t>The code length is quite long…</a:t>
            </a:r>
            <a:br/>
            <a:r>
              <a:t>(6 files in total: var.h, board.h, …)</a:t>
            </a:r>
            <a:br/>
            <a:r>
              <a:t>(~450 lines in board.cpp alone)</a:t>
            </a:r>
          </a:p>
        </p:txBody>
      </p:sp>
      <p:sp>
        <p:nvSpPr>
          <p:cNvPr id="225" name="Slide Number"/>
          <p:cNvSpPr txBox="1"/>
          <p:nvPr>
            <p:ph type="sldNum" sz="quarter" idx="4294967295"/>
          </p:nvPr>
        </p:nvSpPr>
        <p:spPr>
          <a:xfrm>
            <a:off x="510743" y="9199777"/>
            <a:ext cx="312014" cy="299823"/>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pic>
        <p:nvPicPr>
          <p:cNvPr id="226" name="Image" descr="Image"/>
          <p:cNvPicPr>
            <a:picLocks noChangeAspect="1"/>
          </p:cNvPicPr>
          <p:nvPr/>
        </p:nvPicPr>
        <p:blipFill>
          <a:blip r:embed="rId2">
            <a:extLst/>
          </a:blip>
          <a:stretch>
            <a:fillRect/>
          </a:stretch>
        </p:blipFill>
        <p:spPr>
          <a:xfrm>
            <a:off x="6873402" y="1943100"/>
            <a:ext cx="4317524" cy="58674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Board Class"/>
          <p:cNvSpPr txBox="1"/>
          <p:nvPr>
            <p:ph type="title"/>
          </p:nvPr>
        </p:nvSpPr>
        <p:spPr>
          <a:prstGeom prst="rect">
            <a:avLst/>
          </a:prstGeom>
        </p:spPr>
        <p:txBody>
          <a:bodyPr/>
          <a:lstStyle/>
          <a:p>
            <a:pPr/>
            <a:r>
              <a:t>Board Class</a:t>
            </a:r>
          </a:p>
        </p:txBody>
      </p:sp>
      <p:pic>
        <p:nvPicPr>
          <p:cNvPr id="229" name="Image" descr="Image"/>
          <p:cNvPicPr>
            <a:picLocks noChangeAspect="1"/>
          </p:cNvPicPr>
          <p:nvPr/>
        </p:nvPicPr>
        <p:blipFill>
          <a:blip r:embed="rId2">
            <a:extLst/>
          </a:blip>
          <a:stretch>
            <a:fillRect/>
          </a:stretch>
        </p:blipFill>
        <p:spPr>
          <a:xfrm>
            <a:off x="3073400" y="2025650"/>
            <a:ext cx="5853337" cy="6799771"/>
          </a:xfrm>
          <a:prstGeom prst="rect">
            <a:avLst/>
          </a:prstGeom>
          <a:ln w="12700">
            <a:miter lim="400000"/>
          </a:ln>
        </p:spPr>
      </p:pic>
      <p:sp>
        <p:nvSpPr>
          <p:cNvPr id="230"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Block Representation(can be included by var.h)"/>
          <p:cNvSpPr txBox="1"/>
          <p:nvPr>
            <p:ph type="title"/>
          </p:nvPr>
        </p:nvSpPr>
        <p:spPr>
          <a:prstGeom prst="rect">
            <a:avLst/>
          </a:prstGeom>
        </p:spPr>
        <p:txBody>
          <a:bodyPr/>
          <a:lstStyle/>
          <a:p>
            <a:pPr/>
            <a:r>
              <a:t>Block Representation(can be included by var.h)</a:t>
            </a:r>
          </a:p>
        </p:txBody>
      </p:sp>
      <p:sp>
        <p:nvSpPr>
          <p:cNvPr id="233"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4" name="Image" descr="Image"/>
          <p:cNvPicPr>
            <a:picLocks noChangeAspect="1"/>
          </p:cNvPicPr>
          <p:nvPr/>
        </p:nvPicPr>
        <p:blipFill>
          <a:blip r:embed="rId2">
            <a:extLst/>
          </a:blip>
          <a:stretch>
            <a:fillRect/>
          </a:stretch>
        </p:blipFill>
        <p:spPr>
          <a:xfrm>
            <a:off x="1670386" y="2082800"/>
            <a:ext cx="5836147" cy="6481899"/>
          </a:xfrm>
          <a:prstGeom prst="rect">
            <a:avLst/>
          </a:prstGeom>
          <a:ln w="12700">
            <a:miter lim="400000"/>
          </a:ln>
        </p:spPr>
      </p:pic>
      <p:sp>
        <p:nvSpPr>
          <p:cNvPr id="235" name="Relative position  to origin, when change origin"/>
          <p:cNvSpPr txBox="1"/>
          <p:nvPr/>
        </p:nvSpPr>
        <p:spPr>
          <a:xfrm>
            <a:off x="504342" y="8795030"/>
            <a:ext cx="9379916"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Relative position  to origin, when change origin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Calculate territory"/>
          <p:cNvSpPr txBox="1"/>
          <p:nvPr>
            <p:ph type="title"/>
          </p:nvPr>
        </p:nvSpPr>
        <p:spPr>
          <a:prstGeom prst="rect">
            <a:avLst/>
          </a:prstGeom>
        </p:spPr>
        <p:txBody>
          <a:bodyPr/>
          <a:lstStyle/>
          <a:p>
            <a:pPr/>
            <a:r>
              <a:t>Calculate territory </a:t>
            </a:r>
          </a:p>
        </p:txBody>
      </p:sp>
      <p:sp>
        <p:nvSpPr>
          <p:cNvPr id="238" name="First remove dead stones(judged by 2 bfs, one start from stone from that connected component(cc), one not from stone of the cc, if the two part = whole board =&gt; dead cc)…"/>
          <p:cNvSpPr txBox="1"/>
          <p:nvPr>
            <p:ph type="body" sz="half" idx="1"/>
          </p:nvPr>
        </p:nvSpPr>
        <p:spPr>
          <a:prstGeom prst="rect">
            <a:avLst/>
          </a:prstGeom>
        </p:spPr>
        <p:txBody>
          <a:bodyPr/>
          <a:lstStyle/>
          <a:p>
            <a:pPr/>
            <a:r>
              <a:t>First remove dead stones(judged by 2 bfs, one start from stone from that connected component(cc), one not from stone of the cc, if the two part = whole board =&gt; dead cc)</a:t>
            </a:r>
          </a:p>
          <a:p>
            <a:pPr/>
            <a:r>
              <a:t>Second push all alive stone to bfs queue(of 2 color), for each color do bfs to fill the connected air that the air belongs to the color. If an area is only marked by one color, then the area belongs to the color, else is open area.</a:t>
            </a:r>
          </a:p>
        </p:txBody>
      </p:sp>
      <p:sp>
        <p:nvSpPr>
          <p:cNvPr id="239" name="Slide Number"/>
          <p:cNvSpPr txBox="1"/>
          <p:nvPr>
            <p:ph type="sldNum" sz="quarter" idx="4294967295"/>
          </p:nvPr>
        </p:nvSpPr>
        <p:spPr>
          <a:xfrm>
            <a:off x="510743" y="9199777"/>
            <a:ext cx="312014" cy="299823"/>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pic>
        <p:nvPicPr>
          <p:cNvPr id="240" name="Image" descr="Image"/>
          <p:cNvPicPr>
            <a:picLocks noChangeAspect="1"/>
          </p:cNvPicPr>
          <p:nvPr/>
        </p:nvPicPr>
        <p:blipFill>
          <a:blip r:embed="rId2">
            <a:extLst/>
          </a:blip>
          <a:stretch>
            <a:fillRect/>
          </a:stretch>
        </p:blipFill>
        <p:spPr>
          <a:xfrm>
            <a:off x="6242277" y="1588566"/>
            <a:ext cx="6241505" cy="657646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ome Random Games"/>
          <p:cNvSpPr txBox="1"/>
          <p:nvPr>
            <p:ph type="title"/>
          </p:nvPr>
        </p:nvSpPr>
        <p:spPr>
          <a:prstGeom prst="rect">
            <a:avLst/>
          </a:prstGeom>
        </p:spPr>
        <p:txBody>
          <a:bodyPr/>
          <a:lstStyle/>
          <a:p>
            <a:pPr/>
            <a:r>
              <a:t>Some Random Games</a:t>
            </a:r>
          </a:p>
        </p:txBody>
      </p:sp>
      <p:grpSp>
        <p:nvGrpSpPr>
          <p:cNvPr id="245" name="Image"/>
          <p:cNvGrpSpPr/>
          <p:nvPr/>
        </p:nvGrpSpPr>
        <p:grpSpPr>
          <a:xfrm>
            <a:off x="1628114" y="1912307"/>
            <a:ext cx="3118975" cy="3539116"/>
            <a:chOff x="0" y="0"/>
            <a:chExt cx="3118973" cy="3539114"/>
          </a:xfrm>
        </p:grpSpPr>
        <p:pic>
          <p:nvPicPr>
            <p:cNvPr id="243" name="Image" descr="Image"/>
            <p:cNvPicPr>
              <a:picLocks noChangeAspect="1"/>
            </p:cNvPicPr>
            <p:nvPr/>
          </p:nvPicPr>
          <p:blipFill>
            <a:blip r:embed="rId2">
              <a:extLst/>
            </a:blip>
            <a:srcRect l="41" t="0" r="41" b="0"/>
            <a:stretch>
              <a:fillRect/>
            </a:stretch>
          </p:blipFill>
          <p:spPr>
            <a:xfrm>
              <a:off x="50800" y="50800"/>
              <a:ext cx="3017374" cy="3437514"/>
            </a:xfrm>
            <a:prstGeom prst="rect">
              <a:avLst/>
            </a:prstGeom>
            <a:ln w="12700" cap="flat">
              <a:noFill/>
              <a:miter lim="400000"/>
            </a:ln>
            <a:effectLst/>
          </p:spPr>
        </p:pic>
        <p:pic>
          <p:nvPicPr>
            <p:cNvPr id="244" name="Image" descr="Image"/>
            <p:cNvPicPr>
              <a:picLocks noChangeAspect="1"/>
            </p:cNvPicPr>
            <p:nvPr/>
          </p:nvPicPr>
          <p:blipFill>
            <a:blip r:embed="rId3">
              <a:extLst/>
            </a:blip>
            <a:stretch>
              <a:fillRect/>
            </a:stretch>
          </p:blipFill>
          <p:spPr>
            <a:xfrm>
              <a:off x="0" y="-1"/>
              <a:ext cx="3118974" cy="3539116"/>
            </a:xfrm>
            <a:prstGeom prst="rect">
              <a:avLst/>
            </a:prstGeom>
            <a:ln w="12700" cap="flat">
              <a:noFill/>
              <a:miter lim="400000"/>
            </a:ln>
            <a:effectLst/>
          </p:spPr>
        </p:pic>
      </p:grpSp>
      <p:pic>
        <p:nvPicPr>
          <p:cNvPr id="246" name="Image" descr="Image"/>
          <p:cNvPicPr>
            <a:picLocks noChangeAspect="1"/>
          </p:cNvPicPr>
          <p:nvPr/>
        </p:nvPicPr>
        <p:blipFill>
          <a:blip r:embed="rId4">
            <a:extLst/>
          </a:blip>
          <a:stretch>
            <a:fillRect/>
          </a:stretch>
        </p:blipFill>
        <p:spPr>
          <a:xfrm>
            <a:off x="7029105" y="2014577"/>
            <a:ext cx="2957077" cy="3334576"/>
          </a:xfrm>
          <a:prstGeom prst="rect">
            <a:avLst/>
          </a:prstGeom>
          <a:ln w="12700">
            <a:miter lim="400000"/>
          </a:ln>
        </p:spPr>
      </p:pic>
      <p:pic>
        <p:nvPicPr>
          <p:cNvPr id="247" name="Image" descr="Image"/>
          <p:cNvPicPr>
            <a:picLocks noChangeAspect="1"/>
          </p:cNvPicPr>
          <p:nvPr/>
        </p:nvPicPr>
        <p:blipFill>
          <a:blip r:embed="rId5">
            <a:extLst/>
          </a:blip>
          <a:stretch>
            <a:fillRect/>
          </a:stretch>
        </p:blipFill>
        <p:spPr>
          <a:xfrm>
            <a:off x="1628114" y="5636528"/>
            <a:ext cx="3118974" cy="3624753"/>
          </a:xfrm>
          <a:prstGeom prst="rect">
            <a:avLst/>
          </a:prstGeom>
          <a:ln w="12700">
            <a:miter lim="400000"/>
          </a:ln>
        </p:spPr>
      </p:pic>
      <p:pic>
        <p:nvPicPr>
          <p:cNvPr id="248" name="Image" descr="Image"/>
          <p:cNvPicPr>
            <a:picLocks noChangeAspect="1"/>
          </p:cNvPicPr>
          <p:nvPr/>
        </p:nvPicPr>
        <p:blipFill>
          <a:blip r:embed="rId6">
            <a:extLst/>
          </a:blip>
          <a:stretch>
            <a:fillRect/>
          </a:stretch>
        </p:blipFill>
        <p:spPr>
          <a:xfrm>
            <a:off x="7015344" y="5679349"/>
            <a:ext cx="2984599" cy="3539114"/>
          </a:xfrm>
          <a:prstGeom prst="rect">
            <a:avLst/>
          </a:prstGeom>
          <a:ln w="12700">
            <a:miter lim="400000"/>
          </a:ln>
        </p:spPr>
      </p:pic>
      <p:sp>
        <p:nvSpPr>
          <p:cNvPr id="249"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Lessons from this semester"/>
          <p:cNvSpPr txBox="1"/>
          <p:nvPr>
            <p:ph type="title"/>
          </p:nvPr>
        </p:nvSpPr>
        <p:spPr>
          <a:prstGeom prst="rect">
            <a:avLst/>
          </a:prstGeom>
        </p:spPr>
        <p:txBody>
          <a:bodyPr/>
          <a:lstStyle/>
          <a:p>
            <a:pPr/>
            <a:r>
              <a:t>Lessons from this semester</a:t>
            </a:r>
          </a:p>
        </p:txBody>
      </p:sp>
      <p:sp>
        <p:nvSpPr>
          <p:cNvPr id="252" name="Implement an MCTS program…"/>
          <p:cNvSpPr txBox="1"/>
          <p:nvPr>
            <p:ph type="body" idx="1"/>
          </p:nvPr>
        </p:nvSpPr>
        <p:spPr>
          <a:xfrm>
            <a:off x="571500" y="2209928"/>
            <a:ext cx="11861800" cy="6667501"/>
          </a:xfrm>
          <a:prstGeom prst="rect">
            <a:avLst/>
          </a:prstGeom>
        </p:spPr>
        <p:txBody>
          <a:bodyPr/>
          <a:lstStyle/>
          <a:p>
            <a:pPr/>
            <a:r>
              <a:t>Implement an MCTS program</a:t>
            </a:r>
          </a:p>
          <a:p>
            <a:pPr/>
            <a:r>
              <a:t>pytorch/tensorflow1.0/tensorflow2.0</a:t>
            </a:r>
          </a:p>
          <a:p>
            <a:pPr/>
            <a:r>
              <a:t>Advance C++ programming(namespace, lambda, use of macros, terminal coloring, etc.)</a:t>
            </a:r>
          </a:p>
          <a:p>
            <a:pPr/>
            <a:r>
              <a:t>Shell scripts(for experiment on programs quickly)</a:t>
            </a:r>
          </a:p>
          <a:p>
            <a:pPr/>
            <a:r>
              <a:t>Get more experience in programming(DL, competitive programming, implementation of the projects, etc.)</a:t>
            </a:r>
          </a:p>
        </p:txBody>
      </p:sp>
      <p:sp>
        <p:nvSpPr>
          <p:cNvPr id="253"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odo"/>
          <p:cNvSpPr txBox="1"/>
          <p:nvPr>
            <p:ph type="title"/>
          </p:nvPr>
        </p:nvSpPr>
        <p:spPr>
          <a:prstGeom prst="rect">
            <a:avLst/>
          </a:prstGeom>
        </p:spPr>
        <p:txBody>
          <a:bodyPr/>
          <a:lstStyle/>
          <a:p>
            <a:pPr/>
            <a:r>
              <a:t>Todo</a:t>
            </a:r>
          </a:p>
        </p:txBody>
      </p:sp>
      <p:sp>
        <p:nvSpPr>
          <p:cNvPr id="256" name="Revise MCTS to use PUCT score and be more efficient…"/>
          <p:cNvSpPr txBox="1"/>
          <p:nvPr>
            <p:ph type="body" idx="1"/>
          </p:nvPr>
        </p:nvSpPr>
        <p:spPr>
          <a:prstGeom prst="rect">
            <a:avLst/>
          </a:prstGeom>
        </p:spPr>
        <p:txBody>
          <a:bodyPr/>
          <a:lstStyle/>
          <a:p>
            <a:pPr/>
            <a:r>
              <a:t>Revise MCTS to use PUCT score and be more efficient</a:t>
            </a:r>
          </a:p>
          <a:p>
            <a:pPr/>
            <a:r>
              <a:t>Implement and train an Alpha Zero agent for block go</a:t>
            </a:r>
          </a:p>
          <a:p>
            <a:pPr/>
            <a:r>
              <a:t>Should use Elo and do records more systematically in future works</a:t>
            </a:r>
          </a:p>
          <a:p>
            <a:pPr/>
            <a:r>
              <a:t>Survey papers in the field</a:t>
            </a:r>
          </a:p>
          <a:p>
            <a:pPr/>
            <a:r>
              <a:t>May want to team up with other students in coding part</a:t>
            </a:r>
          </a:p>
        </p:txBody>
      </p:sp>
      <p:sp>
        <p:nvSpPr>
          <p:cNvPr id="257" name="Slide Number"/>
          <p:cNvSpPr txBox="1"/>
          <p:nvPr>
            <p:ph type="sldNum" sz="quarter" idx="4294967295"/>
          </p:nvPr>
        </p:nvSpPr>
        <p:spPr>
          <a:xfrm>
            <a:off x="12268199" y="9199777"/>
            <a:ext cx="312014"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Image" descr="Image"/>
          <p:cNvPicPr>
            <a:picLocks noChangeAspect="1"/>
          </p:cNvPicPr>
          <p:nvPr>
            <p:ph type="pic" idx="13"/>
          </p:nvPr>
        </p:nvPicPr>
        <p:blipFill>
          <a:blip r:embed="rId2">
            <a:extLst/>
          </a:blip>
          <a:stretch>
            <a:fillRect/>
          </a:stretch>
        </p:blipFill>
        <p:spPr>
          <a:xfrm>
            <a:off x="6179165" y="1693489"/>
            <a:ext cx="5904269" cy="6650412"/>
          </a:xfrm>
          <a:prstGeom prst="rect">
            <a:avLst/>
          </a:prstGeom>
          <a:effectLst>
            <a:reflection blurRad="0" stA="50000" stPos="0" endA="0" endPos="40000" dist="0" dir="5400000" fadeDir="5400000" sx="100000" sy="-100000" kx="0" ky="0" algn="bl" rotWithShape="0"/>
          </a:effectLst>
        </p:spPr>
      </p:pic>
      <p:sp>
        <p:nvSpPr>
          <p:cNvPr id="136" name="EazyNoGo"/>
          <p:cNvSpPr txBox="1"/>
          <p:nvPr>
            <p:ph type="title"/>
          </p:nvPr>
        </p:nvSpPr>
        <p:spPr>
          <a:prstGeom prst="rect">
            <a:avLst/>
          </a:prstGeom>
        </p:spPr>
        <p:txBody>
          <a:bodyPr/>
          <a:lstStyle/>
          <a:p>
            <a:pPr/>
            <a:r>
              <a:t>EazyNoGo</a:t>
            </a:r>
          </a:p>
        </p:txBody>
      </p:sp>
      <p:sp>
        <p:nvSpPr>
          <p:cNvPr id="137" name="MCTS…"/>
          <p:cNvSpPr txBox="1"/>
          <p:nvPr>
            <p:ph type="body" sz="half" idx="1"/>
          </p:nvPr>
        </p:nvSpPr>
        <p:spPr>
          <a:prstGeom prst="rect">
            <a:avLst/>
          </a:prstGeom>
        </p:spPr>
        <p:txBody>
          <a:bodyPr/>
          <a:lstStyle/>
          <a:p>
            <a:pPr/>
            <a:r>
              <a:t>MCTS</a:t>
            </a:r>
          </a:p>
          <a:p>
            <a:pPr/>
            <a:r>
              <a:t>RAVE</a:t>
            </a:r>
          </a:p>
          <a:p>
            <a:pPr/>
            <a:r>
              <a:t>Adjustments for nogo</a:t>
            </a:r>
          </a:p>
        </p:txBody>
      </p:sp>
      <p:sp>
        <p:nvSpPr>
          <p:cNvPr id="138" name="Slide Number"/>
          <p:cNvSpPr txBox="1"/>
          <p:nvPr>
            <p:ph type="sldNum" sz="quarter" idx="4294967295"/>
          </p:nvPr>
        </p:nvSpPr>
        <p:spPr>
          <a:xfrm>
            <a:off x="510743" y="9199777"/>
            <a:ext cx="213157" cy="299823"/>
          </a:xfrm>
          <a:prstGeom prst="rect">
            <a:avLst/>
          </a:prstGeom>
          <a:extLst>
            <a:ext uri="{C572A759-6A51-4108-AA02-DFA0A04FC94B}">
              <ma14:wrappingTextBoxFlag xmlns:ma14="http://schemas.microsoft.com/office/mac/drawingml/2011/main" val="1"/>
            </a:ext>
          </a:extLst>
        </p:spPr>
        <p:txBody>
          <a:bodyPr/>
          <a:lstStyle>
            <a:lvl1pPr algn="l"/>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Image" descr="Image"/>
          <p:cNvPicPr>
            <a:picLocks noChangeAspect="1"/>
          </p:cNvPicPr>
          <p:nvPr/>
        </p:nvPicPr>
        <p:blipFill>
          <a:blip r:embed="rId2">
            <a:extLst/>
          </a:blip>
          <a:stretch>
            <a:fillRect/>
          </a:stretch>
        </p:blipFill>
        <p:spPr>
          <a:xfrm>
            <a:off x="1868444" y="2987753"/>
            <a:ext cx="4725847" cy="3022434"/>
          </a:xfrm>
          <a:prstGeom prst="rect">
            <a:avLst/>
          </a:prstGeom>
          <a:ln w="12700">
            <a:miter lim="400000"/>
          </a:ln>
        </p:spPr>
      </p:pic>
      <p:sp>
        <p:nvSpPr>
          <p:cNvPr id="141" name="MCTS - Monte Carlo Tree Search"/>
          <p:cNvSpPr txBox="1"/>
          <p:nvPr>
            <p:ph type="title"/>
          </p:nvPr>
        </p:nvSpPr>
        <p:spPr>
          <a:prstGeom prst="rect">
            <a:avLst/>
          </a:prstGeom>
        </p:spPr>
        <p:txBody>
          <a:bodyPr/>
          <a:lstStyle/>
          <a:p>
            <a:pPr/>
            <a:r>
              <a:t>MCTS - Monte Carlo Tree Search</a:t>
            </a:r>
          </a:p>
        </p:txBody>
      </p:sp>
      <p:pic>
        <p:nvPicPr>
          <p:cNvPr id="142" name="Image" descr="Image"/>
          <p:cNvPicPr>
            <a:picLocks noChangeAspect="1"/>
          </p:cNvPicPr>
          <p:nvPr/>
        </p:nvPicPr>
        <p:blipFill>
          <a:blip r:embed="rId3">
            <a:extLst/>
          </a:blip>
          <a:stretch>
            <a:fillRect/>
          </a:stretch>
        </p:blipFill>
        <p:spPr>
          <a:xfrm>
            <a:off x="1227732" y="2867420"/>
            <a:ext cx="10549491" cy="4018856"/>
          </a:xfrm>
          <a:prstGeom prst="rect">
            <a:avLst/>
          </a:prstGeom>
          <a:ln w="12700">
            <a:miter lim="400000"/>
          </a:ln>
        </p:spPr>
      </p:pic>
      <p:sp>
        <p:nvSpPr>
          <p:cNvPr id="143" name="Slide Number"/>
          <p:cNvSpPr txBox="1"/>
          <p:nvPr>
            <p:ph type="sldNum" sz="quarter" idx="4294967295"/>
          </p:nvPr>
        </p:nvSpPr>
        <p:spPr>
          <a:xfrm>
            <a:off x="12367055" y="9199777"/>
            <a:ext cx="213158"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MCTS structure"/>
          <p:cNvSpPr txBox="1"/>
          <p:nvPr>
            <p:ph type="title"/>
          </p:nvPr>
        </p:nvSpPr>
        <p:spPr>
          <a:prstGeom prst="rect">
            <a:avLst/>
          </a:prstGeom>
        </p:spPr>
        <p:txBody>
          <a:bodyPr/>
          <a:lstStyle/>
          <a:p>
            <a:pPr/>
            <a:r>
              <a:t>MCTS structure</a:t>
            </a:r>
          </a:p>
        </p:txBody>
      </p:sp>
      <p:sp>
        <p:nvSpPr>
          <p:cNvPr id="146" name="Slide Number"/>
          <p:cNvSpPr txBox="1"/>
          <p:nvPr>
            <p:ph type="sldNum" sz="quarter" idx="4294967295"/>
          </p:nvPr>
        </p:nvSpPr>
        <p:spPr>
          <a:xfrm>
            <a:off x="12367055" y="9199777"/>
            <a:ext cx="213158"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7" name="Image" descr="Image"/>
          <p:cNvPicPr>
            <a:picLocks noChangeAspect="1"/>
          </p:cNvPicPr>
          <p:nvPr/>
        </p:nvPicPr>
        <p:blipFill>
          <a:blip r:embed="rId2">
            <a:extLst/>
          </a:blip>
          <a:stretch>
            <a:fillRect/>
          </a:stretch>
        </p:blipFill>
        <p:spPr>
          <a:xfrm>
            <a:off x="2432050" y="2570266"/>
            <a:ext cx="7155402" cy="561277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RAVE - Rapid Action Value Estimation"/>
          <p:cNvSpPr txBox="1"/>
          <p:nvPr>
            <p:ph type="title"/>
          </p:nvPr>
        </p:nvSpPr>
        <p:spPr>
          <a:prstGeom prst="rect">
            <a:avLst/>
          </a:prstGeom>
        </p:spPr>
        <p:txBody>
          <a:bodyPr/>
          <a:lstStyle/>
          <a:p>
            <a:pPr/>
            <a:r>
              <a:t>RAVE - Rapid Action Value Estimation</a:t>
            </a:r>
          </a:p>
        </p:txBody>
      </p:sp>
      <p:pic>
        <p:nvPicPr>
          <p:cNvPr id="150" name="Image" descr="Image"/>
          <p:cNvPicPr>
            <a:picLocks noChangeAspect="1"/>
          </p:cNvPicPr>
          <p:nvPr/>
        </p:nvPicPr>
        <p:blipFill>
          <a:blip r:embed="rId2">
            <a:extLst/>
          </a:blip>
          <a:stretch>
            <a:fillRect/>
          </a:stretch>
        </p:blipFill>
        <p:spPr>
          <a:xfrm>
            <a:off x="4806950" y="3606800"/>
            <a:ext cx="7810500" cy="3606800"/>
          </a:xfrm>
          <a:prstGeom prst="rect">
            <a:avLst/>
          </a:prstGeom>
          <a:ln w="12700">
            <a:miter lim="400000"/>
          </a:ln>
        </p:spPr>
      </p:pic>
      <p:pic>
        <p:nvPicPr>
          <p:cNvPr id="151" name="Image" descr="Image"/>
          <p:cNvPicPr>
            <a:picLocks noChangeAspect="1"/>
          </p:cNvPicPr>
          <p:nvPr/>
        </p:nvPicPr>
        <p:blipFill>
          <a:blip r:embed="rId3">
            <a:extLst/>
          </a:blip>
          <a:stretch>
            <a:fillRect/>
          </a:stretch>
        </p:blipFill>
        <p:spPr>
          <a:xfrm>
            <a:off x="591384" y="3578966"/>
            <a:ext cx="4016177" cy="3482234"/>
          </a:xfrm>
          <a:prstGeom prst="rect">
            <a:avLst/>
          </a:prstGeom>
          <a:ln w="12700">
            <a:miter lim="400000"/>
          </a:ln>
        </p:spPr>
      </p:pic>
      <p:sp>
        <p:nvSpPr>
          <p:cNvPr id="152" name="Slide Number"/>
          <p:cNvSpPr txBox="1"/>
          <p:nvPr>
            <p:ph type="sldNum" sz="quarter" idx="4294967295"/>
          </p:nvPr>
        </p:nvSpPr>
        <p:spPr>
          <a:xfrm>
            <a:off x="12367055" y="9199777"/>
            <a:ext cx="213158"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Rave Update"/>
          <p:cNvSpPr txBox="1"/>
          <p:nvPr>
            <p:ph type="title"/>
          </p:nvPr>
        </p:nvSpPr>
        <p:spPr>
          <a:prstGeom prst="rect">
            <a:avLst/>
          </a:prstGeom>
        </p:spPr>
        <p:txBody>
          <a:bodyPr/>
          <a:lstStyle/>
          <a:p>
            <a:pPr/>
            <a:r>
              <a:t>Rave Update</a:t>
            </a:r>
          </a:p>
        </p:txBody>
      </p:sp>
      <p:pic>
        <p:nvPicPr>
          <p:cNvPr id="155" name="Image" descr="Image"/>
          <p:cNvPicPr>
            <a:picLocks noChangeAspect="1"/>
          </p:cNvPicPr>
          <p:nvPr/>
        </p:nvPicPr>
        <p:blipFill>
          <a:blip r:embed="rId2">
            <a:extLst/>
          </a:blip>
          <a:stretch>
            <a:fillRect/>
          </a:stretch>
        </p:blipFill>
        <p:spPr>
          <a:xfrm>
            <a:off x="457200" y="2696517"/>
            <a:ext cx="8786577" cy="4586933"/>
          </a:xfrm>
          <a:prstGeom prst="rect">
            <a:avLst/>
          </a:prstGeom>
          <a:ln w="12700">
            <a:miter lim="400000"/>
          </a:ln>
        </p:spPr>
      </p:pic>
      <p:sp>
        <p:nvSpPr>
          <p:cNvPr id="156" name="Slide Number"/>
          <p:cNvSpPr txBox="1"/>
          <p:nvPr>
            <p:ph type="sldNum" sz="quarter" idx="4294967295"/>
          </p:nvPr>
        </p:nvSpPr>
        <p:spPr>
          <a:xfrm>
            <a:off x="12367055" y="9199777"/>
            <a:ext cx="213158"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7" name="Image" descr="Image"/>
          <p:cNvPicPr>
            <a:picLocks noChangeAspect="1"/>
          </p:cNvPicPr>
          <p:nvPr/>
        </p:nvPicPr>
        <p:blipFill>
          <a:blip r:embed="rId3">
            <a:extLst/>
          </a:blip>
          <a:stretch>
            <a:fillRect/>
          </a:stretch>
        </p:blipFill>
        <p:spPr>
          <a:xfrm>
            <a:off x="6184900" y="5740400"/>
            <a:ext cx="4404093" cy="259064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djustment for nogo task"/>
          <p:cNvSpPr txBox="1"/>
          <p:nvPr>
            <p:ph type="title"/>
          </p:nvPr>
        </p:nvSpPr>
        <p:spPr>
          <a:prstGeom prst="rect">
            <a:avLst/>
          </a:prstGeom>
        </p:spPr>
        <p:txBody>
          <a:bodyPr/>
          <a:lstStyle/>
          <a:p>
            <a:pPr/>
            <a:r>
              <a:t>Adjustment for nogo task</a:t>
            </a:r>
          </a:p>
        </p:txBody>
      </p:sp>
      <p:sp>
        <p:nvSpPr>
          <p:cNvPr id="160" name="Slide Number"/>
          <p:cNvSpPr txBox="1"/>
          <p:nvPr>
            <p:ph type="sldNum" sz="quarter" idx="4294967295"/>
          </p:nvPr>
        </p:nvSpPr>
        <p:spPr>
          <a:xfrm>
            <a:off x="12367055" y="9199777"/>
            <a:ext cx="213158"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1" name="Image" descr="Image"/>
          <p:cNvPicPr>
            <a:picLocks noChangeAspect="1"/>
          </p:cNvPicPr>
          <p:nvPr/>
        </p:nvPicPr>
        <p:blipFill>
          <a:blip r:embed="rId2">
            <a:extLst/>
          </a:blip>
          <a:stretch>
            <a:fillRect/>
          </a:stretch>
        </p:blipFill>
        <p:spPr>
          <a:xfrm>
            <a:off x="1274762" y="3832119"/>
            <a:ext cx="10455109" cy="3959952"/>
          </a:xfrm>
          <a:prstGeom prst="rect">
            <a:avLst/>
          </a:prstGeom>
          <a:ln w="12700">
            <a:miter lim="400000"/>
          </a:ln>
        </p:spPr>
      </p:pic>
      <p:sp>
        <p:nvSpPr>
          <p:cNvPr id="162" name="rollout policy and hyper param"/>
          <p:cNvSpPr txBox="1"/>
          <p:nvPr/>
        </p:nvSpPr>
        <p:spPr>
          <a:xfrm>
            <a:off x="1320799" y="2631885"/>
            <a:ext cx="7050634"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rollout policy and hyper param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Q value used in eazynogo"/>
          <p:cNvSpPr txBox="1"/>
          <p:nvPr>
            <p:ph type="title"/>
          </p:nvPr>
        </p:nvSpPr>
        <p:spPr>
          <a:prstGeom prst="rect">
            <a:avLst/>
          </a:prstGeom>
        </p:spPr>
        <p:txBody>
          <a:bodyPr/>
          <a:lstStyle/>
          <a:p>
            <a:pPr/>
            <a:r>
              <a:t>Q value used in eazynogo</a:t>
            </a:r>
          </a:p>
        </p:txBody>
      </p:sp>
      <p:pic>
        <p:nvPicPr>
          <p:cNvPr id="165" name="Image" descr="Image"/>
          <p:cNvPicPr>
            <a:picLocks noChangeAspect="1"/>
          </p:cNvPicPr>
          <p:nvPr/>
        </p:nvPicPr>
        <p:blipFill>
          <a:blip r:embed="rId2">
            <a:extLst/>
          </a:blip>
          <a:srcRect l="3660" t="613" r="891" b="3938"/>
          <a:stretch>
            <a:fillRect/>
          </a:stretch>
        </p:blipFill>
        <p:spPr>
          <a:xfrm>
            <a:off x="3327073" y="2521569"/>
            <a:ext cx="5960535" cy="1545325"/>
          </a:xfrm>
          <a:prstGeom prst="rect">
            <a:avLst/>
          </a:prstGeom>
          <a:ln w="12700">
            <a:miter lim="400000"/>
          </a:ln>
        </p:spPr>
      </p:pic>
      <p:pic>
        <p:nvPicPr>
          <p:cNvPr id="166" name="Image" descr="Image"/>
          <p:cNvPicPr>
            <a:picLocks noChangeAspect="1"/>
          </p:cNvPicPr>
          <p:nvPr/>
        </p:nvPicPr>
        <p:blipFill>
          <a:blip r:embed="rId3">
            <a:extLst/>
          </a:blip>
          <a:stretch>
            <a:fillRect/>
          </a:stretch>
        </p:blipFill>
        <p:spPr>
          <a:xfrm>
            <a:off x="652220" y="4613592"/>
            <a:ext cx="7692595" cy="677167"/>
          </a:xfrm>
          <a:prstGeom prst="rect">
            <a:avLst/>
          </a:prstGeom>
          <a:ln w="12700">
            <a:miter lim="400000"/>
          </a:ln>
        </p:spPr>
      </p:pic>
      <p:pic>
        <p:nvPicPr>
          <p:cNvPr id="167" name="Image" descr="Image"/>
          <p:cNvPicPr>
            <a:picLocks noChangeAspect="1"/>
          </p:cNvPicPr>
          <p:nvPr/>
        </p:nvPicPr>
        <p:blipFill>
          <a:blip r:embed="rId4">
            <a:extLst/>
          </a:blip>
          <a:stretch>
            <a:fillRect/>
          </a:stretch>
        </p:blipFill>
        <p:spPr>
          <a:xfrm>
            <a:off x="673100" y="6195633"/>
            <a:ext cx="3229506" cy="1076504"/>
          </a:xfrm>
          <a:prstGeom prst="rect">
            <a:avLst/>
          </a:prstGeom>
          <a:ln w="12700">
            <a:miter lim="400000"/>
          </a:ln>
        </p:spPr>
      </p:pic>
      <p:sp>
        <p:nvSpPr>
          <p:cNvPr id="168" name="Q~ is RAVE(AMAF) value"/>
          <p:cNvSpPr txBox="1"/>
          <p:nvPr/>
        </p:nvSpPr>
        <p:spPr>
          <a:xfrm>
            <a:off x="8344375" y="4715431"/>
            <a:ext cx="3478849"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Q~ is RAVE(AMAF) value</a:t>
            </a:r>
          </a:p>
        </p:txBody>
      </p:sp>
      <p:sp>
        <p:nvSpPr>
          <p:cNvPr id="169" name="First use the upper one, then use the lower one…"/>
          <p:cNvSpPr txBox="1"/>
          <p:nvPr/>
        </p:nvSpPr>
        <p:spPr>
          <a:xfrm>
            <a:off x="4019929" y="6704856"/>
            <a:ext cx="7962139" cy="14621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First use the upper one, then use the lower one</a:t>
            </a:r>
          </a:p>
          <a:p>
            <a:pPr>
              <a:defRPr sz="3000"/>
            </a:pPr>
            <a:r>
              <a:t>Lower one performs better (experimented) </a:t>
            </a:r>
          </a:p>
          <a:p>
            <a:pPr>
              <a:defRPr sz="3000"/>
            </a:pPr>
            <a:r>
              <a:t>Rave value is dominant in this scenario</a:t>
            </a:r>
          </a:p>
        </p:txBody>
      </p:sp>
      <p:pic>
        <p:nvPicPr>
          <p:cNvPr id="170" name="Image" descr="Image"/>
          <p:cNvPicPr>
            <a:picLocks noChangeAspect="1"/>
          </p:cNvPicPr>
          <p:nvPr/>
        </p:nvPicPr>
        <p:blipFill>
          <a:blip r:embed="rId5">
            <a:extLst/>
          </a:blip>
          <a:stretch>
            <a:fillRect/>
          </a:stretch>
        </p:blipFill>
        <p:spPr>
          <a:xfrm>
            <a:off x="540793" y="7485268"/>
            <a:ext cx="3494121" cy="1107293"/>
          </a:xfrm>
          <a:prstGeom prst="rect">
            <a:avLst/>
          </a:prstGeom>
          <a:ln w="12700">
            <a:miter lim="400000"/>
          </a:ln>
        </p:spPr>
      </p:pic>
      <p:sp>
        <p:nvSpPr>
          <p:cNvPr id="171" name="Slide Number"/>
          <p:cNvSpPr txBox="1"/>
          <p:nvPr>
            <p:ph type="sldNum" sz="quarter" idx="4294967295"/>
          </p:nvPr>
        </p:nvSpPr>
        <p:spPr>
          <a:xfrm>
            <a:off x="12367055" y="9199777"/>
            <a:ext cx="213158" cy="2998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a:ea typeface="Helvetica"/>
        <a:cs typeface="Helvetica"/>
      </a:majorFont>
      <a:minorFont>
        <a:latin typeface="Helvetica Neue"/>
        <a:ea typeface="Helvetica Neue"/>
        <a:cs typeface="Helvetica Neue"/>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a:ea typeface="Helvetica"/>
        <a:cs typeface="Helvetica"/>
      </a:majorFont>
      <a:minorFont>
        <a:latin typeface="Helvetica Neue"/>
        <a:ea typeface="Helvetica Neue"/>
        <a:cs typeface="Helvetica Neue"/>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